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306" r:id="rId3"/>
    <p:sldId id="257" r:id="rId4"/>
    <p:sldId id="307" r:id="rId5"/>
    <p:sldId id="310" r:id="rId6"/>
    <p:sldId id="305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g3IUt0guw3VVRsBOKbyKhF9Jpo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5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8DF96F-43F6-4148-9AE4-4585EBA35294}">
  <a:tblStyle styleId="{8F8DF96F-43F6-4148-9AE4-4585EBA3529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4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6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076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98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5"/>
          <p:cNvSpPr txBox="1">
            <a:spLocks noGrp="1"/>
          </p:cNvSpPr>
          <p:nvPr>
            <p:ph type="title"/>
          </p:nvPr>
        </p:nvSpPr>
        <p:spPr>
          <a:xfrm>
            <a:off x="753855" y="690750"/>
            <a:ext cx="10684292" cy="101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80"/>
              <a:buFont typeface="Palatino Linotype"/>
              <a:buNone/>
              <a:defRPr sz="6580" b="1" i="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>
  <p:cSld name="Title, Conte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x">
  <p:cSld name="TITLE_AND_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7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1"/>
          <p:cNvSpPr txBox="1">
            <a:spLocks noGrp="1"/>
          </p:cNvSpPr>
          <p:nvPr>
            <p:ph type="title"/>
          </p:nvPr>
        </p:nvSpPr>
        <p:spPr>
          <a:xfrm>
            <a:off x="304800" y="669925"/>
            <a:ext cx="9204960" cy="50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"/>
          <p:cNvSpPr txBox="1"/>
          <p:nvPr/>
        </p:nvSpPr>
        <p:spPr>
          <a:xfrm>
            <a:off x="279749" y="4915469"/>
            <a:ext cx="6676750" cy="63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nrope"/>
              <a:buNone/>
            </a:pPr>
            <a:r>
              <a:rPr lang="ru-RU" sz="6600" b="1" dirty="0">
                <a:solidFill>
                  <a:schemeClr val="accent2"/>
                </a:solidFill>
                <a:latin typeface="+mn-lt"/>
                <a:ea typeface="Manrope"/>
                <a:cs typeface="Manrope"/>
                <a:sym typeface="Manrope"/>
              </a:rPr>
              <a:t>Команда</a:t>
            </a:r>
            <a:r>
              <a:rPr lang="en-US" sz="6600" b="1" dirty="0">
                <a:solidFill>
                  <a:schemeClr val="accent2"/>
                </a:solidFill>
                <a:latin typeface="+mn-lt"/>
                <a:ea typeface="Manrope"/>
                <a:cs typeface="Manrope"/>
                <a:sym typeface="Manrope"/>
              </a:rPr>
              <a:t> SNZ</a:t>
            </a:r>
            <a:endParaRPr sz="6600" b="1" i="0" u="none" strike="noStrike" cap="none" dirty="0">
              <a:solidFill>
                <a:schemeClr val="accent2"/>
              </a:solidFill>
              <a:latin typeface="+mn-lt"/>
              <a:ea typeface="Manrope"/>
              <a:cs typeface="Manrope"/>
              <a:sym typeface="Manrope"/>
            </a:endParaRPr>
          </a:p>
        </p:txBody>
      </p:sp>
      <p:pic>
        <p:nvPicPr>
          <p:cNvPr id="259" name="Google Shape;25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749" y="5818452"/>
            <a:ext cx="628406" cy="669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9;p2">
            <a:extLst>
              <a:ext uri="{FF2B5EF4-FFF2-40B4-BE49-F238E27FC236}">
                <a16:creationId xmlns:a16="http://schemas.microsoft.com/office/drawing/2014/main" id="{CE758198-F28D-93E4-CDA8-282DB648270F}"/>
              </a:ext>
            </a:extLst>
          </p:cNvPr>
          <p:cNvSpPr txBox="1">
            <a:spLocks/>
          </p:cNvSpPr>
          <p:nvPr/>
        </p:nvSpPr>
        <p:spPr>
          <a:xfrm>
            <a:off x="1108364" y="5690913"/>
            <a:ext cx="9032460" cy="92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ct val="100000"/>
              <a:buFont typeface="Manrope"/>
              <a:buNone/>
            </a:pPr>
            <a:r>
              <a:rPr lang="ru-RU" sz="2800" dirty="0">
                <a:solidFill>
                  <a:schemeClr val="bg1"/>
                </a:solidFill>
                <a:latin typeface="+mn-lt"/>
              </a:rPr>
              <a:t>Снежинск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ct val="100000"/>
              <a:buFont typeface="Manrope"/>
              <a:buNone/>
            </a:pPr>
            <a:r>
              <a:rPr lang="ru-RU" sz="2800" dirty="0">
                <a:solidFill>
                  <a:schemeClr val="bg1"/>
                </a:solidFill>
                <a:latin typeface="+mn-lt"/>
              </a:rPr>
              <a:t>Екатеринбург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"/>
    </mc:Choice>
    <mc:Fallback xmlns="">
      <p:transition spd="slow" advTm="148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"/>
          <p:cNvSpPr txBox="1">
            <a:spLocks noGrp="1"/>
          </p:cNvSpPr>
          <p:nvPr>
            <p:ph type="title"/>
          </p:nvPr>
        </p:nvSpPr>
        <p:spPr>
          <a:xfrm>
            <a:off x="304800" y="669925"/>
            <a:ext cx="9204960" cy="50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nrope"/>
              <a:buNone/>
            </a:pPr>
            <a:r>
              <a:rPr lang="ru-RU" b="1" dirty="0">
                <a:solidFill>
                  <a:srgbClr val="EB5526"/>
                </a:solidFill>
                <a:latin typeface="+mn-lt"/>
              </a:rPr>
              <a:t>ЖД карта желаний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Создание карты движения поездов</a:t>
            </a:r>
          </a:p>
        </p:txBody>
      </p: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C03CEE60-D468-466F-B524-537EA65EB0E9}"/>
              </a:ext>
            </a:extLst>
          </p:cNvPr>
          <p:cNvSpPr txBox="1">
            <a:spLocks/>
          </p:cNvSpPr>
          <p:nvPr/>
        </p:nvSpPr>
        <p:spPr>
          <a:xfrm>
            <a:off x="6705600" y="1618929"/>
            <a:ext cx="5347855" cy="22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EB5526"/>
              </a:buClr>
              <a:buSzPts val="2400"/>
            </a:pPr>
            <a:r>
              <a:rPr lang="ru-RU" sz="3600" dirty="0">
                <a:solidFill>
                  <a:schemeClr val="bg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Левыкин Алексей</a:t>
            </a:r>
            <a:endParaRPr lang="en-US" sz="3600" dirty="0">
              <a:solidFill>
                <a:schemeClr val="bg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  <a:p>
            <a:pPr marL="342900" indent="-342900">
              <a:lnSpc>
                <a:spcPct val="100000"/>
              </a:lnSpc>
              <a:buClr>
                <a:srgbClr val="EB5526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Front-end</a:t>
            </a:r>
            <a:endParaRPr lang="ru-RU" sz="3600" dirty="0">
              <a:solidFill>
                <a:schemeClr val="bg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DEB65-DBBB-4D61-BD1F-9CBE66A89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5" r="11569" b="48497"/>
          <a:stretch/>
        </p:blipFill>
        <p:spPr>
          <a:xfrm>
            <a:off x="-32385" y="1540783"/>
            <a:ext cx="6522720" cy="4647292"/>
          </a:xfrm>
          <a:prstGeom prst="rect">
            <a:avLst/>
          </a:prstGeom>
        </p:spPr>
      </p:pic>
      <p:sp>
        <p:nvSpPr>
          <p:cNvPr id="2" name="Google Shape;97;p15">
            <a:extLst>
              <a:ext uri="{FF2B5EF4-FFF2-40B4-BE49-F238E27FC236}">
                <a16:creationId xmlns:a16="http://schemas.microsoft.com/office/drawing/2014/main" id="{F3BFB5C8-E0A0-38F5-53D9-376ECF4AEC44}"/>
              </a:ext>
            </a:extLst>
          </p:cNvPr>
          <p:cNvSpPr txBox="1">
            <a:spLocks/>
          </p:cNvSpPr>
          <p:nvPr/>
        </p:nvSpPr>
        <p:spPr>
          <a:xfrm>
            <a:off x="6705600" y="3553947"/>
            <a:ext cx="5347855" cy="22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EB5526"/>
              </a:buClr>
              <a:buSzPts val="2400"/>
            </a:pPr>
            <a:r>
              <a:rPr lang="ru-RU" sz="3600" dirty="0">
                <a:solidFill>
                  <a:schemeClr val="bg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Левыкин Михаил</a:t>
            </a:r>
            <a:endParaRPr lang="en-US" sz="3600" dirty="0">
              <a:solidFill>
                <a:schemeClr val="bg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  <a:p>
            <a:pPr marL="342900" indent="-342900">
              <a:lnSpc>
                <a:spcPct val="100000"/>
              </a:lnSpc>
              <a:buClr>
                <a:srgbClr val="EB552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Обработка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9CC8E8-2957-1E35-5EEF-BBE246075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490" y="1751016"/>
            <a:ext cx="1896076" cy="1981326"/>
          </a:xfrm>
          <a:prstGeom prst="ellipse">
            <a:avLst/>
          </a:prstGeom>
          <a:ln w="63500" cap="rnd">
            <a:solidFill>
              <a:srgbClr val="EB5526"/>
            </a:solidFill>
          </a:ln>
          <a:effectLst>
            <a:glow rad="139700">
              <a:schemeClr val="bg1">
                <a:alpha val="40000"/>
              </a:schemeClr>
            </a:glow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9B49AA-E602-0E69-EAF6-21E3E0E3D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51016"/>
            <a:ext cx="1782618" cy="1915253"/>
          </a:xfrm>
          <a:prstGeom prst="ellipse">
            <a:avLst/>
          </a:prstGeom>
          <a:ln w="63500" cap="rnd">
            <a:solidFill>
              <a:srgbClr val="EB5526"/>
            </a:solidFill>
          </a:ln>
          <a:effectLst>
            <a:glow rad="139700">
              <a:schemeClr val="bg1">
                <a:alpha val="40000"/>
              </a:schemeClr>
            </a:glow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6341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"/>
          <p:cNvSpPr txBox="1">
            <a:spLocks noGrp="1"/>
          </p:cNvSpPr>
          <p:nvPr>
            <p:ph type="title"/>
          </p:nvPr>
        </p:nvSpPr>
        <p:spPr>
          <a:xfrm>
            <a:off x="304800" y="669925"/>
            <a:ext cx="9204960" cy="50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nrope"/>
              <a:buNone/>
            </a:pPr>
            <a:r>
              <a:rPr lang="ru-RU" b="1" dirty="0">
                <a:solidFill>
                  <a:srgbClr val="EB5526"/>
                </a:solidFill>
              </a:rPr>
              <a:t>Задача</a:t>
            </a:r>
            <a:endParaRPr b="1" dirty="0">
              <a:solidFill>
                <a:srgbClr val="EB5526"/>
              </a:solidFill>
            </a:endParaRPr>
          </a:p>
        </p:txBody>
      </p: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C03CEE60-D468-466F-B524-537EA65EB0E9}"/>
              </a:ext>
            </a:extLst>
          </p:cNvPr>
          <p:cNvSpPr txBox="1">
            <a:spLocks/>
          </p:cNvSpPr>
          <p:nvPr/>
        </p:nvSpPr>
        <p:spPr>
          <a:xfrm>
            <a:off x="304800" y="1173480"/>
            <a:ext cx="6779491" cy="130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2400"/>
              <a:buFont typeface="Helvetica Neue"/>
              <a:buNone/>
            </a:pPr>
            <a:r>
              <a:rPr lang="ru-RU" sz="2000" dirty="0">
                <a:latin typeface="+mn-lt"/>
                <a:ea typeface="Montserrat"/>
                <a:cs typeface="Montserrat"/>
                <a:sym typeface="Montserrat"/>
              </a:rPr>
              <a:t>Создать сервис, который показывает движение поезда в режиме реального времени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3C2E7-DD5E-4BA1-8DCC-BEB3ADE77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91" y="944791"/>
            <a:ext cx="4071938" cy="4071938"/>
          </a:xfrm>
          <a:prstGeom prst="rect">
            <a:avLst/>
          </a:prstGeom>
        </p:spPr>
      </p:pic>
      <p:sp>
        <p:nvSpPr>
          <p:cNvPr id="2" name="Google Shape;269;p2">
            <a:extLst>
              <a:ext uri="{FF2B5EF4-FFF2-40B4-BE49-F238E27FC236}">
                <a16:creationId xmlns:a16="http://schemas.microsoft.com/office/drawing/2014/main" id="{BC1CF14B-00DA-845F-35B1-54C543105CE8}"/>
              </a:ext>
            </a:extLst>
          </p:cNvPr>
          <p:cNvSpPr txBox="1">
            <a:spLocks/>
          </p:cNvSpPr>
          <p:nvPr/>
        </p:nvSpPr>
        <p:spPr>
          <a:xfrm>
            <a:off x="304800" y="2477205"/>
            <a:ext cx="9204960" cy="50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ru-RU" b="1" dirty="0">
                <a:solidFill>
                  <a:srgbClr val="EB5526"/>
                </a:solidFill>
              </a:rPr>
              <a:t>Цель</a:t>
            </a:r>
          </a:p>
        </p:txBody>
      </p:sp>
      <p:sp>
        <p:nvSpPr>
          <p:cNvPr id="3" name="Google Shape;97;p15">
            <a:extLst>
              <a:ext uri="{FF2B5EF4-FFF2-40B4-BE49-F238E27FC236}">
                <a16:creationId xmlns:a16="http://schemas.microsoft.com/office/drawing/2014/main" id="{C220B17E-B0AF-C78F-F8ED-50EC7EAAF71D}"/>
              </a:ext>
            </a:extLst>
          </p:cNvPr>
          <p:cNvSpPr txBox="1">
            <a:spLocks/>
          </p:cNvSpPr>
          <p:nvPr/>
        </p:nvSpPr>
        <p:spPr>
          <a:xfrm>
            <a:off x="304800" y="2980760"/>
            <a:ext cx="6779491" cy="130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2400"/>
              <a:buFont typeface="Helvetica Neue"/>
              <a:buNone/>
            </a:pPr>
            <a:r>
              <a:rPr lang="ru-RU" sz="2000" dirty="0">
                <a:latin typeface="+mn-lt"/>
                <a:ea typeface="Montserrat"/>
                <a:cs typeface="Montserrat"/>
                <a:sym typeface="Montserrat"/>
              </a:rPr>
              <a:t>Повышение эффективности работы диспетчера</a:t>
            </a:r>
          </a:p>
        </p:txBody>
      </p:sp>
      <p:sp>
        <p:nvSpPr>
          <p:cNvPr id="5" name="Google Shape;269;p2">
            <a:extLst>
              <a:ext uri="{FF2B5EF4-FFF2-40B4-BE49-F238E27FC236}">
                <a16:creationId xmlns:a16="http://schemas.microsoft.com/office/drawing/2014/main" id="{7C5E719B-52CB-C218-97F1-FB7FD3C2C78A}"/>
              </a:ext>
            </a:extLst>
          </p:cNvPr>
          <p:cNvSpPr txBox="1">
            <a:spLocks/>
          </p:cNvSpPr>
          <p:nvPr/>
        </p:nvSpPr>
        <p:spPr>
          <a:xfrm>
            <a:off x="304800" y="4284485"/>
            <a:ext cx="9204960" cy="50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ru-RU" b="1" dirty="0">
                <a:solidFill>
                  <a:srgbClr val="EB5526"/>
                </a:solidFill>
              </a:rPr>
              <a:t>Метод решения</a:t>
            </a:r>
          </a:p>
        </p:txBody>
      </p:sp>
      <p:sp>
        <p:nvSpPr>
          <p:cNvPr id="6" name="Google Shape;97;p15">
            <a:extLst>
              <a:ext uri="{FF2B5EF4-FFF2-40B4-BE49-F238E27FC236}">
                <a16:creationId xmlns:a16="http://schemas.microsoft.com/office/drawing/2014/main" id="{CDD04426-BB74-D7EC-F2AD-93D932020222}"/>
              </a:ext>
            </a:extLst>
          </p:cNvPr>
          <p:cNvSpPr txBox="1">
            <a:spLocks/>
          </p:cNvSpPr>
          <p:nvPr/>
        </p:nvSpPr>
        <p:spPr>
          <a:xfrm>
            <a:off x="304800" y="4788040"/>
            <a:ext cx="9919855" cy="130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2400"/>
              <a:buFont typeface="Helvetica Neue"/>
              <a:buNone/>
            </a:pPr>
            <a:r>
              <a:rPr lang="ru-RU" sz="2000" dirty="0">
                <a:latin typeface="+mn-lt"/>
                <a:ea typeface="Montserrat"/>
                <a:cs typeface="Montserrat"/>
                <a:sym typeface="Montserrat"/>
              </a:rPr>
              <a:t>Наглядное представление текущего положения железнодорожных составов на интерактивной карте. Графическое указание станций назначения для отдельных вагонов в составе поезда.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F0A237-0FC9-493F-F62B-6926EA07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25" y="517236"/>
            <a:ext cx="3736186" cy="27524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01AEF2-0704-C846-F3A0-9E19E45C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709" y="517235"/>
            <a:ext cx="7598406" cy="55977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6130B8-E63F-5F62-86B0-FEDA2D058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25" y="3316097"/>
            <a:ext cx="3736186" cy="2752438"/>
          </a:xfrm>
          <a:prstGeom prst="rect">
            <a:avLst/>
          </a:prstGeom>
        </p:spPr>
      </p:pic>
      <p:sp>
        <p:nvSpPr>
          <p:cNvPr id="11" name="Google Shape;121;p18">
            <a:extLst>
              <a:ext uri="{FF2B5EF4-FFF2-40B4-BE49-F238E27FC236}">
                <a16:creationId xmlns:a16="http://schemas.microsoft.com/office/drawing/2014/main" id="{8359D8FC-B36B-DCD5-580C-CB99A988B1C6}"/>
              </a:ext>
            </a:extLst>
          </p:cNvPr>
          <p:cNvSpPr txBox="1">
            <a:spLocks/>
          </p:cNvSpPr>
          <p:nvPr/>
        </p:nvSpPr>
        <p:spPr>
          <a:xfrm>
            <a:off x="7361382" y="4692316"/>
            <a:ext cx="4248727" cy="1321645"/>
          </a:xfrm>
          <a:prstGeom prst="rect">
            <a:avLst/>
          </a:prstGeom>
          <a:solidFill>
            <a:schemeClr val="tx1"/>
          </a:solidFill>
          <a:ln w="15875"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>
                <a:latin typeface="+mn-lt"/>
                <a:ea typeface="Montserrat"/>
                <a:cs typeface="Montserrat"/>
                <a:sym typeface="Montserrat SemiBold"/>
              </a:rPr>
              <a:t>Железнодорожный состав в настоящее время находится в Волгограде и направляется в Пермь. При этом для некоторых вагонов станциями назначения являются Екатеринбург, Челябинск и Уфа.</a:t>
            </a:r>
            <a:endParaRPr lang="ru-RU" sz="1600" dirty="0">
              <a:latin typeface="+mn-l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591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;p18">
            <a:extLst>
              <a:ext uri="{FF2B5EF4-FFF2-40B4-BE49-F238E27FC236}">
                <a16:creationId xmlns:a16="http://schemas.microsoft.com/office/drawing/2014/main" id="{4912F3DA-F898-43BE-AFBB-439A4968C1AE}"/>
              </a:ext>
            </a:extLst>
          </p:cNvPr>
          <p:cNvSpPr txBox="1">
            <a:spLocks/>
          </p:cNvSpPr>
          <p:nvPr/>
        </p:nvSpPr>
        <p:spPr>
          <a:xfrm>
            <a:off x="2398608" y="1245021"/>
            <a:ext cx="8061542" cy="50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 dirty="0">
                <a:latin typeface="Manrope" panose="00000506000000000000" pitchFamily="2" charset="0"/>
                <a:ea typeface="Montserrat SemiBold"/>
                <a:cs typeface="Montserrat SemiBold"/>
                <a:sym typeface="Montserrat SemiBold"/>
              </a:rPr>
              <a:t>https://datawagon.hb.ru-msk.vkcs.cloud/index.html</a:t>
            </a:r>
            <a:endParaRPr lang="ru-RU" sz="2000" dirty="0">
              <a:latin typeface="Manrope" panose="00000506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269;p2">
            <a:extLst>
              <a:ext uri="{FF2B5EF4-FFF2-40B4-BE49-F238E27FC236}">
                <a16:creationId xmlns:a16="http://schemas.microsoft.com/office/drawing/2014/main" id="{50A19949-447B-898D-F58B-84F9BCBB48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669925"/>
            <a:ext cx="9204960" cy="50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nrope"/>
              <a:buNone/>
            </a:pPr>
            <a:r>
              <a:rPr lang="ru-RU" b="1" dirty="0">
                <a:solidFill>
                  <a:srgbClr val="EB5526"/>
                </a:solidFill>
              </a:rPr>
              <a:t>Рабочий прототип приложения</a:t>
            </a:r>
            <a:endParaRPr b="1" dirty="0">
              <a:solidFill>
                <a:srgbClr val="EB5526"/>
              </a:solidFill>
            </a:endParaRPr>
          </a:p>
        </p:txBody>
      </p:sp>
      <p:sp>
        <p:nvSpPr>
          <p:cNvPr id="6" name="Google Shape;269;p2">
            <a:extLst>
              <a:ext uri="{FF2B5EF4-FFF2-40B4-BE49-F238E27FC236}">
                <a16:creationId xmlns:a16="http://schemas.microsoft.com/office/drawing/2014/main" id="{D33E7D1A-86BE-1749-36B9-95F8E3B73B97}"/>
              </a:ext>
            </a:extLst>
          </p:cNvPr>
          <p:cNvSpPr txBox="1">
            <a:spLocks/>
          </p:cNvSpPr>
          <p:nvPr/>
        </p:nvSpPr>
        <p:spPr>
          <a:xfrm>
            <a:off x="304800" y="3646828"/>
            <a:ext cx="6792272" cy="50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ru-RU" b="1" dirty="0">
                <a:solidFill>
                  <a:srgbClr val="EB5526"/>
                </a:solidFill>
              </a:rPr>
              <a:t>Дополнительные наборы данных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85C789A-4DA0-B751-5B8B-A1862EBE7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36" y="4264633"/>
            <a:ext cx="5532582" cy="1451042"/>
          </a:xfrm>
          <a:prstGeom prst="rect">
            <a:avLst/>
          </a:prstGeom>
        </p:spPr>
      </p:pic>
      <p:sp>
        <p:nvSpPr>
          <p:cNvPr id="11" name="Google Shape;121;p18">
            <a:extLst>
              <a:ext uri="{FF2B5EF4-FFF2-40B4-BE49-F238E27FC236}">
                <a16:creationId xmlns:a16="http://schemas.microsoft.com/office/drawing/2014/main" id="{B4B33405-1939-2DE2-1861-C2AC8CB75945}"/>
              </a:ext>
            </a:extLst>
          </p:cNvPr>
          <p:cNvSpPr txBox="1">
            <a:spLocks/>
          </p:cNvSpPr>
          <p:nvPr/>
        </p:nvSpPr>
        <p:spPr>
          <a:xfrm>
            <a:off x="738908" y="5715675"/>
            <a:ext cx="5615709" cy="50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 dirty="0">
                <a:latin typeface="Manrope" panose="00000506000000000000" pitchFamily="2" charset="0"/>
                <a:ea typeface="Montserrat SemiBold"/>
                <a:cs typeface="Montserrat SemiBold"/>
                <a:sym typeface="Montserrat SemiBold"/>
              </a:rPr>
              <a:t>https://rlw.gov.ru/opendata</a:t>
            </a:r>
            <a:endParaRPr lang="ru-RU" sz="2000" dirty="0">
              <a:latin typeface="Manrope" panose="00000506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AD9135A-164E-9D67-BCB0-8F2F5B89E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245021"/>
            <a:ext cx="2093809" cy="2093809"/>
          </a:xfrm>
          <a:prstGeom prst="rect">
            <a:avLst/>
          </a:prstGeom>
        </p:spPr>
      </p:pic>
      <p:sp>
        <p:nvSpPr>
          <p:cNvPr id="14" name="Google Shape;269;p2">
            <a:extLst>
              <a:ext uri="{FF2B5EF4-FFF2-40B4-BE49-F238E27FC236}">
                <a16:creationId xmlns:a16="http://schemas.microsoft.com/office/drawing/2014/main" id="{AB3C1776-0444-8C36-DC77-7C1C7DAF5DC8}"/>
              </a:ext>
            </a:extLst>
          </p:cNvPr>
          <p:cNvSpPr txBox="1">
            <a:spLocks/>
          </p:cNvSpPr>
          <p:nvPr/>
        </p:nvSpPr>
        <p:spPr>
          <a:xfrm>
            <a:off x="2650836" y="1823822"/>
            <a:ext cx="4721410" cy="50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ru-RU" b="1" dirty="0">
                <a:solidFill>
                  <a:srgbClr val="EB5526"/>
                </a:solidFill>
              </a:rPr>
              <a:t>Технологии</a:t>
            </a:r>
          </a:p>
        </p:txBody>
      </p:sp>
      <p:pic>
        <p:nvPicPr>
          <p:cNvPr id="1026" name="Picture 2" descr="Логотип программы React">
            <a:extLst>
              <a:ext uri="{FF2B5EF4-FFF2-40B4-BE49-F238E27FC236}">
                <a16:creationId xmlns:a16="http://schemas.microsoft.com/office/drawing/2014/main" id="{861C90B8-3AA0-5725-1AC0-1ECECC75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99" y="1820117"/>
            <a:ext cx="1602965" cy="138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F56590C-94CA-E1DA-0EFF-8A387C3B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040" y="1820117"/>
            <a:ext cx="1341960" cy="12371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B429C2D-BF99-51E7-46B1-6F5C286FE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472" y="3532578"/>
            <a:ext cx="3862289" cy="1081441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BF6FCC6-39BD-C7FA-7E81-746B3CCE8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3397" y="2379892"/>
            <a:ext cx="4648849" cy="115268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3DCAC27-413C-30AE-DFFA-12995048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358" y="4865356"/>
            <a:ext cx="3819403" cy="1185332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935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"/>
          <p:cNvSpPr txBox="1"/>
          <p:nvPr/>
        </p:nvSpPr>
        <p:spPr>
          <a:xfrm>
            <a:off x="1252026" y="5690085"/>
            <a:ext cx="4169486" cy="63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nrope"/>
              <a:buNone/>
            </a:pPr>
            <a:r>
              <a:rPr lang="ru-RU" sz="2800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Спасибо за внимание</a:t>
            </a:r>
            <a:endParaRPr sz="2800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90" name="Google Shape;69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754" y="5659329"/>
            <a:ext cx="628406" cy="66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120</Words>
  <Application>Microsoft Office PowerPoint</Application>
  <PresentationFormat>Широкоэкранный</PresentationFormat>
  <Paragraphs>21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Palatino Linotype</vt:lpstr>
      <vt:lpstr>Arial</vt:lpstr>
      <vt:lpstr>Calibri</vt:lpstr>
      <vt:lpstr>Montserrat</vt:lpstr>
      <vt:lpstr>Helvetica Neue</vt:lpstr>
      <vt:lpstr>Manrope</vt:lpstr>
      <vt:lpstr>Office Theme</vt:lpstr>
      <vt:lpstr>Презентация PowerPoint</vt:lpstr>
      <vt:lpstr>ЖД карта желаний Создание карты движения поездов</vt:lpstr>
      <vt:lpstr>Задача</vt:lpstr>
      <vt:lpstr>Презентация PowerPoint</vt:lpstr>
      <vt:lpstr>Рабочий прототип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Алексей Левыкин</cp:lastModifiedBy>
  <cp:revision>14</cp:revision>
  <dcterms:created xsi:type="dcterms:W3CDTF">2023-09-27T10:24:56Z</dcterms:created>
  <dcterms:modified xsi:type="dcterms:W3CDTF">2023-11-12T06:23:02Z</dcterms:modified>
</cp:coreProperties>
</file>